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Lexend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21" Type="http://schemas.openxmlformats.org/officeDocument/2006/relationships/font" Target="fonts/Lexend-regular.fntdata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5" Type="http://schemas.openxmlformats.org/officeDocument/2006/relationships/customXml" Target="../customXml/item3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24" Type="http://schemas.openxmlformats.org/officeDocument/2006/relationships/customXml" Target="../customXml/item2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23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font" Target="fonts/Lexend-bold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381506795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4381506795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42dd417f5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42dd417f5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48190877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48190877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04dccba093eeb46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04dccba093eeb46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2bd191f10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2bd191f10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43871e068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43871e068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2f190c171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2f190c171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2f190c171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2f190c171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7894424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47894424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f190c171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2f190c171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f190c171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2f190c171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cfb42db7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cfb42db7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cfb42db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2cfb42db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2f190c171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2f190c171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14.png"/><Relationship Id="rId7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24.jpg"/><Relationship Id="rId8" Type="http://schemas.openxmlformats.org/officeDocument/2006/relationships/image" Target="../media/image2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5" Type="http://schemas.openxmlformats.org/officeDocument/2006/relationships/image" Target="../media/image20.png"/><Relationship Id="rId6" Type="http://schemas.openxmlformats.org/officeDocument/2006/relationships/image" Target="../media/image4.png"/><Relationship Id="rId7" Type="http://schemas.openxmlformats.org/officeDocument/2006/relationships/image" Target="../media/image18.png"/><Relationship Id="rId8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5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27.jpg"/><Relationship Id="rId5" Type="http://schemas.openxmlformats.org/officeDocument/2006/relationships/image" Target="../media/image7.png"/><Relationship Id="rId6" Type="http://schemas.openxmlformats.org/officeDocument/2006/relationships/image" Target="../media/image26.jpg"/><Relationship Id="rId7" Type="http://schemas.openxmlformats.org/officeDocument/2006/relationships/image" Target="../media/image8.png"/><Relationship Id="rId8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8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10.png"/><Relationship Id="rId8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15.png"/><Relationship Id="rId8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13.png"/><Relationship Id="rId8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49998" l="0" r="0" t="14145"/>
          <a:stretch/>
        </p:blipFill>
        <p:spPr>
          <a:xfrm>
            <a:off x="1709725" y="3736175"/>
            <a:ext cx="5724575" cy="20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21350" y="2052600"/>
            <a:ext cx="2901300" cy="4530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87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Alexis Bass</a:t>
            </a:r>
            <a:endParaRPr sz="187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014575" y="2613000"/>
            <a:ext cx="72765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Laura</a:t>
            </a:r>
            <a:r>
              <a:rPr lang="en" sz="1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Lee, Dr. Nancy Johnson, Northern Arizona University</a:t>
            </a:r>
            <a:endParaRPr sz="1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Arizona NASA Space Grant Consortium Student </a:t>
            </a:r>
            <a:r>
              <a:rPr lang="en" sz="1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Research</a:t>
            </a:r>
            <a:r>
              <a:rPr lang="en" sz="1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Symposium, Arizona State </a:t>
            </a:r>
            <a:r>
              <a:rPr lang="en" sz="1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University</a:t>
            </a:r>
            <a:endParaRPr sz="1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April 19, 2025</a:t>
            </a:r>
            <a:endParaRPr sz="1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75" y="4224000"/>
            <a:ext cx="944397" cy="91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0400" y="4243050"/>
            <a:ext cx="998600" cy="81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>
            <p:ph type="ctrTitle"/>
          </p:nvPr>
        </p:nvSpPr>
        <p:spPr>
          <a:xfrm>
            <a:off x="311708" y="0"/>
            <a:ext cx="8520600" cy="20526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9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Evaluating Sustainable Agriculture in Extraterrestrial Regolith: The role of AM fungi and Fertilizers</a:t>
            </a:r>
            <a:endParaRPr b="1" sz="7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86694" y="4302727"/>
            <a:ext cx="872925" cy="9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Corn Results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0" name="Google Shape;210;p22"/>
          <p:cNvSpPr txBox="1"/>
          <p:nvPr>
            <p:ph idx="1" type="body"/>
          </p:nvPr>
        </p:nvSpPr>
        <p:spPr>
          <a:xfrm>
            <a:off x="5002800" y="747550"/>
            <a:ext cx="3829500" cy="5727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</a:rPr>
              <a:t>SPAD measures the leaf health of a plant.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11" name="Google Shape;2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 title="Chart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925" y="1220881"/>
            <a:ext cx="4397799" cy="2719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 title="Screen Shot 2025-04-03 at 4.47.21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4373" y="1220875"/>
            <a:ext cx="4027926" cy="287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 txBox="1"/>
          <p:nvPr>
            <p:ph idx="1" type="body"/>
          </p:nvPr>
        </p:nvSpPr>
        <p:spPr>
          <a:xfrm>
            <a:off x="311700" y="1340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Total Corn Biomass Results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27" name="Google Shape;227;p23" title="Screen Shot 2025-04-03 at 4.41.45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75" y="1225075"/>
            <a:ext cx="4612490" cy="27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 title="Screen Shot 2025-04-03 at 4.43.44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2700" y="1225075"/>
            <a:ext cx="4257848" cy="279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23"/>
          <p:cNvCxnSpPr/>
          <p:nvPr/>
        </p:nvCxnSpPr>
        <p:spPr>
          <a:xfrm>
            <a:off x="3309650" y="2761150"/>
            <a:ext cx="559800" cy="0"/>
          </a:xfrm>
          <a:prstGeom prst="straightConnector1">
            <a:avLst/>
          </a:prstGeom>
          <a:noFill/>
          <a:ln cap="flat" cmpd="sng" w="28575">
            <a:solidFill>
              <a:srgbClr val="FFBF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 txBox="1"/>
          <p:nvPr>
            <p:ph idx="1" type="body"/>
          </p:nvPr>
        </p:nvSpPr>
        <p:spPr>
          <a:xfrm>
            <a:off x="4884850" y="1104675"/>
            <a:ext cx="4145700" cy="34164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2103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3"/>
              <a:buChar char="●"/>
            </a:pPr>
            <a:r>
              <a:rPr lang="en" sz="1472">
                <a:solidFill>
                  <a:schemeClr val="lt1"/>
                </a:solidFill>
              </a:rPr>
              <a:t>Currently</a:t>
            </a:r>
            <a:endParaRPr sz="1472">
              <a:solidFill>
                <a:schemeClr val="lt1"/>
              </a:solidFill>
            </a:endParaRPr>
          </a:p>
          <a:p>
            <a:pPr indent="-322103" lvl="1" marL="9144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3"/>
              <a:buChar char="○"/>
            </a:pPr>
            <a:r>
              <a:rPr lang="en" sz="1472">
                <a:solidFill>
                  <a:schemeClr val="lt1"/>
                </a:solidFill>
              </a:rPr>
              <a:t>Scoring</a:t>
            </a:r>
            <a:r>
              <a:rPr lang="en" sz="1472">
                <a:solidFill>
                  <a:schemeClr val="lt1"/>
                </a:solidFill>
              </a:rPr>
              <a:t> roots</a:t>
            </a:r>
            <a:endParaRPr sz="1472">
              <a:solidFill>
                <a:schemeClr val="lt1"/>
              </a:solidFill>
            </a:endParaRPr>
          </a:p>
          <a:p>
            <a:pPr indent="-322103" lvl="1" marL="9144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73"/>
              <a:buChar char="○"/>
            </a:pPr>
            <a:r>
              <a:rPr lang="en" sz="1472">
                <a:solidFill>
                  <a:schemeClr val="lt1"/>
                </a:solidFill>
              </a:rPr>
              <a:t>Nutrient analysis</a:t>
            </a:r>
            <a:endParaRPr sz="1450">
              <a:solidFill>
                <a:schemeClr val="lt1"/>
              </a:solidFill>
            </a:endParaRPr>
          </a:p>
        </p:txBody>
      </p:sp>
      <p:pic>
        <p:nvPicPr>
          <p:cNvPr id="235" name="Google Shape;2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3550" y="2610171"/>
            <a:ext cx="2979775" cy="226388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Results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37" name="Google Shape;2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4"/>
          <p:cNvSpPr txBox="1"/>
          <p:nvPr>
            <p:ph idx="1" type="body"/>
          </p:nvPr>
        </p:nvSpPr>
        <p:spPr>
          <a:xfrm>
            <a:off x="311700" y="1104675"/>
            <a:ext cx="4145700" cy="34164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0675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Char char="●"/>
            </a:pPr>
            <a:r>
              <a:rPr lang="en" sz="1450">
                <a:solidFill>
                  <a:schemeClr val="lt1"/>
                </a:solidFill>
              </a:rPr>
              <a:t>In all </a:t>
            </a:r>
            <a:r>
              <a:rPr lang="en" sz="1450">
                <a:solidFill>
                  <a:schemeClr val="lt1"/>
                </a:solidFill>
              </a:rPr>
              <a:t>surviving</a:t>
            </a:r>
            <a:r>
              <a:rPr lang="en" sz="1450">
                <a:solidFill>
                  <a:schemeClr val="lt1"/>
                </a:solidFill>
              </a:rPr>
              <a:t> pots, corn produced more biomass when grown with AM fungi.</a:t>
            </a:r>
            <a:endParaRPr sz="1450">
              <a:solidFill>
                <a:schemeClr val="lt1"/>
              </a:solidFill>
            </a:endParaRPr>
          </a:p>
          <a:p>
            <a:pPr indent="-320675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Char char="●"/>
            </a:pPr>
            <a:r>
              <a:rPr lang="en" sz="1450">
                <a:solidFill>
                  <a:schemeClr val="lt1"/>
                </a:solidFill>
              </a:rPr>
              <a:t>Overall positive shoot growth response to Milorganite compared to Blue Chip among living corn pots.</a:t>
            </a:r>
            <a:endParaRPr sz="1450">
              <a:solidFill>
                <a:schemeClr val="lt1"/>
              </a:solidFill>
            </a:endParaRPr>
          </a:p>
          <a:p>
            <a:pPr indent="-320675" lvl="0" marL="45720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50"/>
              <a:buChar char="●"/>
            </a:pPr>
            <a:r>
              <a:rPr lang="en" sz="1450">
                <a:solidFill>
                  <a:schemeClr val="lt1"/>
                </a:solidFill>
              </a:rPr>
              <a:t>Sterile AM fungi recipient groups resulted in higher mortality than those that received live AM fungi.</a:t>
            </a:r>
            <a:r>
              <a:rPr lang="en" sz="1450">
                <a:solidFill>
                  <a:schemeClr val="lt1"/>
                </a:solidFill>
              </a:rPr>
              <a:t>  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42" name="Google Shape;242;p24" title="IMG_2657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5286726" y="2399825"/>
            <a:ext cx="2013423" cy="26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4" title="IMG_2452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5288899" y="2402738"/>
            <a:ext cx="2009100" cy="267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Future </a:t>
            </a: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Experiments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9" name="Google Shape;249;p25"/>
          <p:cNvSpPr txBox="1"/>
          <p:nvPr>
            <p:ph idx="1" type="body"/>
          </p:nvPr>
        </p:nvSpPr>
        <p:spPr>
          <a:xfrm>
            <a:off x="311700" y="1243675"/>
            <a:ext cx="4260300" cy="34164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exend"/>
              <a:buChar char="●"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Figure out why </a:t>
            </a: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Martian</a:t>
            </a: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regolith crops grow slower? What is toxic?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exend"/>
              <a:buChar char="●"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Sterile environment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50" name="Google Shape;250;p25"/>
          <p:cNvPicPr preferRelativeResize="0"/>
          <p:nvPr/>
        </p:nvPicPr>
        <p:blipFill rotWithShape="1">
          <a:blip r:embed="rId3">
            <a:alphaModFix/>
          </a:blip>
          <a:srcRect b="50911" l="15460" r="49087" t="15440"/>
          <a:stretch/>
        </p:blipFill>
        <p:spPr>
          <a:xfrm rot="-5400000">
            <a:off x="7369426" y="46326"/>
            <a:ext cx="1820900" cy="17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175" y="1404238"/>
            <a:ext cx="4061125" cy="23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 title="Screen Shot 2025-03-23 at 2.20.08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3375" y="1512026"/>
            <a:ext cx="1863875" cy="21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 title="Screen Shot 2025-03-23 at 2.21.12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4180" y="1520825"/>
            <a:ext cx="1828770" cy="21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5"/>
          <p:cNvSpPr txBox="1"/>
          <p:nvPr/>
        </p:nvSpPr>
        <p:spPr>
          <a:xfrm>
            <a:off x="5959175" y="3706275"/>
            <a:ext cx="160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Space Resource Technology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/>
          <p:nvPr>
            <p:ph type="title"/>
          </p:nvPr>
        </p:nvSpPr>
        <p:spPr>
          <a:xfrm>
            <a:off x="311700" y="41797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Special Thanks!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64" name="Google Shape;264;p26"/>
          <p:cNvPicPr preferRelativeResize="0"/>
          <p:nvPr/>
        </p:nvPicPr>
        <p:blipFill rotWithShape="1">
          <a:blip r:embed="rId3">
            <a:alphaModFix/>
          </a:blip>
          <a:srcRect b="45417" l="50000" r="0" t="0"/>
          <a:stretch/>
        </p:blipFill>
        <p:spPr>
          <a:xfrm>
            <a:off x="6" y="3196300"/>
            <a:ext cx="1783650" cy="19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 txBox="1"/>
          <p:nvPr>
            <p:ph idx="1" type="body"/>
          </p:nvPr>
        </p:nvSpPr>
        <p:spPr>
          <a:xfrm>
            <a:off x="311700" y="1489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6" name="Google Shape;2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2225" y="1152471"/>
            <a:ext cx="2979775" cy="226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7826" y="1236325"/>
            <a:ext cx="2814776" cy="20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9650" y="232575"/>
            <a:ext cx="2121051" cy="204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9625" y="30430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2700" y="2635775"/>
            <a:ext cx="2638851" cy="20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83788" y="2209288"/>
            <a:ext cx="2856675" cy="28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5200" y="3631825"/>
            <a:ext cx="1551900" cy="12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86432" y="3672800"/>
            <a:ext cx="1170569" cy="123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 txBox="1"/>
          <p:nvPr>
            <p:ph type="title"/>
          </p:nvPr>
        </p:nvSpPr>
        <p:spPr>
          <a:xfrm>
            <a:off x="311700" y="1900650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688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Thank You</a:t>
            </a:r>
            <a:endParaRPr b="1" sz="7688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79" name="Google Shape;279;p27"/>
          <p:cNvPicPr preferRelativeResize="0"/>
          <p:nvPr/>
        </p:nvPicPr>
        <p:blipFill rotWithShape="1">
          <a:blip r:embed="rId3">
            <a:alphaModFix/>
          </a:blip>
          <a:srcRect b="45417" l="50000" r="0" t="0"/>
          <a:stretch/>
        </p:blipFill>
        <p:spPr>
          <a:xfrm>
            <a:off x="6" y="3196300"/>
            <a:ext cx="1783650" cy="19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7"/>
          <p:cNvPicPr preferRelativeResize="0"/>
          <p:nvPr/>
        </p:nvPicPr>
        <p:blipFill rotWithShape="1">
          <a:blip r:embed="rId4">
            <a:alphaModFix/>
          </a:blip>
          <a:srcRect b="50911" l="15460" r="49087" t="15440"/>
          <a:stretch/>
        </p:blipFill>
        <p:spPr>
          <a:xfrm rot="-5400000">
            <a:off x="7084512" y="53763"/>
            <a:ext cx="2113249" cy="200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50911" l="15460" r="49087" t="15440"/>
          <a:stretch/>
        </p:blipFill>
        <p:spPr>
          <a:xfrm>
            <a:off x="7323100" y="3415275"/>
            <a:ext cx="1820900" cy="17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b="45417" l="50000" r="0" t="0"/>
          <a:stretch/>
        </p:blipFill>
        <p:spPr>
          <a:xfrm rot="5400000">
            <a:off x="44706" y="-149825"/>
            <a:ext cx="1783650" cy="19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394575" y="408125"/>
            <a:ext cx="5152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Purpose</a:t>
            </a:r>
            <a:r>
              <a:rPr b="1" lang="en" sz="3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 sz="30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52975" y="1386500"/>
            <a:ext cx="80775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Colonization of Mars and the Moon</a:t>
            </a:r>
            <a:endParaRPr sz="1800">
              <a:solidFill>
                <a:schemeClr val="lt1"/>
              </a:solidFill>
            </a:endParaRPr>
          </a:p>
          <a:p>
            <a:pPr indent="-3429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</a:pPr>
            <a:r>
              <a:rPr lang="en" sz="1800">
                <a:solidFill>
                  <a:schemeClr val="lt1"/>
                </a:solidFill>
              </a:rPr>
              <a:t>What about</a:t>
            </a:r>
            <a:endParaRPr sz="1800">
              <a:solidFill>
                <a:schemeClr val="lt1"/>
              </a:solidFill>
            </a:endParaRPr>
          </a:p>
          <a:p>
            <a:pPr indent="-3429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</a:pPr>
            <a:r>
              <a:rPr lang="en" sz="1800">
                <a:solidFill>
                  <a:schemeClr val="lt1"/>
                </a:solidFill>
              </a:rPr>
              <a:t>Water?</a:t>
            </a:r>
            <a:endParaRPr sz="1800">
              <a:solidFill>
                <a:schemeClr val="lt1"/>
              </a:solidFill>
            </a:endParaRPr>
          </a:p>
          <a:p>
            <a:pPr indent="-3429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</a:pPr>
            <a:r>
              <a:rPr lang="en" sz="1800">
                <a:solidFill>
                  <a:schemeClr val="lt1"/>
                </a:solidFill>
              </a:rPr>
              <a:t>Food?</a:t>
            </a:r>
            <a:endParaRPr sz="1800">
              <a:solidFill>
                <a:schemeClr val="lt1"/>
              </a:solidFill>
            </a:endParaRPr>
          </a:p>
          <a:p>
            <a:pPr indent="-342900" lvl="2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</a:pPr>
            <a:r>
              <a:rPr lang="en" sz="1800">
                <a:solidFill>
                  <a:schemeClr val="lt1"/>
                </a:solidFill>
              </a:rPr>
              <a:t>Waste?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Lighten</a:t>
            </a:r>
            <a:r>
              <a:rPr lang="en" sz="1800">
                <a:solidFill>
                  <a:schemeClr val="lt1"/>
                </a:solidFill>
              </a:rPr>
              <a:t> rocket payloads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Background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b="45417" l="50000" r="0" t="0"/>
          <a:stretch/>
        </p:blipFill>
        <p:spPr>
          <a:xfrm>
            <a:off x="6" y="3196300"/>
            <a:ext cx="1783650" cy="19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 b="50911" l="15460" r="49087" t="15440"/>
          <a:stretch/>
        </p:blipFill>
        <p:spPr>
          <a:xfrm>
            <a:off x="7323100" y="3415275"/>
            <a:ext cx="1820900" cy="17282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311700" y="1152475"/>
            <a:ext cx="4429200" cy="2139300"/>
          </a:xfrm>
          <a:prstGeom prst="rect">
            <a:avLst/>
          </a:prstGeom>
          <a:solidFill>
            <a:srgbClr val="15151D">
              <a:alpha val="76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Second round of experimentation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Laura Lee and Dr. Nancy Johnson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Plants dislike Mars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Arbuscular Mycorrhizal Fungi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626" y="173500"/>
            <a:ext cx="2341325" cy="17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3489" y="251200"/>
            <a:ext cx="2139576" cy="16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7288" y="2060550"/>
            <a:ext cx="3524075" cy="284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73413" y="2164090"/>
            <a:ext cx="3291824" cy="263417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4884663" y="4820400"/>
            <a:ext cx="3202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Photo taken by Laura Lee, NAU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Background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249100" y="1242375"/>
            <a:ext cx="8520600" cy="34164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Regolith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Milorganite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6% N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4% P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1.2 % Ca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2.5% Fe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1 % Cl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85% organic matter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Arbuscular Mycorrhizal Fungi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625" y="94175"/>
            <a:ext cx="4034250" cy="21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4600" y="2400187"/>
            <a:ext cx="2406275" cy="25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5113" y="2475499"/>
            <a:ext cx="2245250" cy="24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 title="Screenshot 2025-04-01 at 3.54.51 PM.png"/>
          <p:cNvPicPr preferRelativeResize="0"/>
          <p:nvPr/>
        </p:nvPicPr>
        <p:blipFill rotWithShape="1">
          <a:blip r:embed="rId5">
            <a:alphaModFix/>
          </a:blip>
          <a:srcRect b="1541" l="0" r="0" t="1531"/>
          <a:stretch/>
        </p:blipFill>
        <p:spPr>
          <a:xfrm>
            <a:off x="6614113" y="196213"/>
            <a:ext cx="1604175" cy="185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 title="Screenshot 2025-04-01 at 3.55.38 PM.png"/>
          <p:cNvPicPr preferRelativeResize="0"/>
          <p:nvPr/>
        </p:nvPicPr>
        <p:blipFill rotWithShape="1">
          <a:blip r:embed="rId6">
            <a:alphaModFix/>
          </a:blip>
          <a:srcRect b="797" l="0" r="0" t="787"/>
          <a:stretch/>
        </p:blipFill>
        <p:spPr>
          <a:xfrm>
            <a:off x="4657218" y="196225"/>
            <a:ext cx="1477345" cy="185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7640875" y="2167700"/>
            <a:ext cx="160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Space Resource Technology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5841225" y="4883450"/>
            <a:ext cx="227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Milorganite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4722100" y="1956975"/>
            <a:ext cx="1347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Lunar Composition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6742402" y="1956975"/>
            <a:ext cx="1347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Martian</a:t>
            </a:r>
            <a:r>
              <a:rPr b="1" lang="en" sz="900">
                <a:solidFill>
                  <a:schemeClr val="dk1"/>
                </a:solidFill>
              </a:rPr>
              <a:t> Composition</a:t>
            </a:r>
            <a:endParaRPr b="1"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/>
          <p:cNvPicPr preferRelativeResize="0"/>
          <p:nvPr/>
        </p:nvPicPr>
        <p:blipFill rotWithShape="1">
          <a:blip r:embed="rId3">
            <a:alphaModFix/>
          </a:blip>
          <a:srcRect b="14947" l="15140" r="49891" t="14145"/>
          <a:stretch/>
        </p:blipFill>
        <p:spPr>
          <a:xfrm>
            <a:off x="6637106" y="0"/>
            <a:ext cx="2506893" cy="50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Research Question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0" name="Google Shape;12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Char char="●"/>
            </a:pPr>
            <a:r>
              <a:rPr lang="en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Is milorganite an effective fertilizer for Martian and Lunar simulated regolith and does arbuscular mycorrhizae fungi (AMF) aid in plant growth?</a:t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4">
            <a:alphaModFix/>
          </a:blip>
          <a:srcRect b="1254" l="0" r="48788" t="0"/>
          <a:stretch/>
        </p:blipFill>
        <p:spPr>
          <a:xfrm rot="-5400000">
            <a:off x="5576300" y="-1399325"/>
            <a:ext cx="2436750" cy="46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Experimental</a:t>
            </a: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Design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97700" y="222425"/>
            <a:ext cx="1788875" cy="235114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>
            <p:ph idx="1" type="body"/>
          </p:nvPr>
        </p:nvSpPr>
        <p:spPr>
          <a:xfrm>
            <a:off x="382750" y="1313500"/>
            <a:ext cx="4062600" cy="32487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-30861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Lexend"/>
              <a:buChar char="●"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10/2/24-1/15/25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861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Lexend"/>
              <a:buChar char="●"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44 gallon pots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083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Lexend"/>
              <a:buChar char="○"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Martian Corn</a:t>
            </a: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= 6 replicates 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083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Lexend"/>
              <a:buChar char="○"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Lunar Corn = 5 replicates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861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Lexend"/>
              <a:buChar char="●"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Experimental</a:t>
            </a: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groups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29083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Lexend"/>
              <a:buChar char="○"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Live/Sterile AMF, </a:t>
            </a: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Milorganite</a:t>
            </a: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, and Blue Chip 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861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Lexend"/>
              <a:buChar char="●"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</a:t>
            </a: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terilized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861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Lexend"/>
              <a:buChar char="●"/>
            </a:pP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Cinders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6050" y="2514684"/>
            <a:ext cx="1637625" cy="215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0325" y="2611421"/>
            <a:ext cx="1469176" cy="195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9772" y="2514675"/>
            <a:ext cx="1637625" cy="215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94012" y="2611425"/>
            <a:ext cx="1469161" cy="1958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9"/>
          <p:cNvPicPr preferRelativeResize="0"/>
          <p:nvPr/>
        </p:nvPicPr>
        <p:blipFill rotWithShape="1">
          <a:blip r:embed="rId3">
            <a:alphaModFix/>
          </a:blip>
          <a:srcRect b="1254" l="0" r="48788" t="0"/>
          <a:stretch/>
        </p:blipFill>
        <p:spPr>
          <a:xfrm rot="-2">
            <a:off x="8173212" y="-766087"/>
            <a:ext cx="1602850" cy="30906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+B higher survival rate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+M &amp; -B </a:t>
            </a:r>
            <a:r>
              <a:rPr lang="en">
                <a:solidFill>
                  <a:schemeClr val="lt1"/>
                </a:solidFill>
              </a:rPr>
              <a:t>tied</a:t>
            </a:r>
            <a:r>
              <a:rPr lang="en">
                <a:solidFill>
                  <a:schemeClr val="lt1"/>
                </a:solidFill>
              </a:rPr>
              <a:t> in survival rate.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>
                <a:solidFill>
                  <a:schemeClr val="lt1"/>
                </a:solidFill>
              </a:rPr>
              <a:t>+M tallest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 sz="1400">
                <a:solidFill>
                  <a:schemeClr val="lt1"/>
                </a:solidFill>
              </a:rPr>
              <a:t>-B shortest</a:t>
            </a: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7" name="Google Shape;14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Lunar Corn Results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5125600" y="921375"/>
            <a:ext cx="429300" cy="29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 4/5</a:t>
            </a:r>
            <a:endParaRPr sz="700">
              <a:solidFill>
                <a:schemeClr val="dk1"/>
              </a:solidFill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5238" y="2710938"/>
            <a:ext cx="1602875" cy="20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4738" y="2770438"/>
            <a:ext cx="1463876" cy="189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550" y="2710963"/>
            <a:ext cx="1677575" cy="20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5628" y="2770424"/>
            <a:ext cx="1547424" cy="189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 title="Chart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0575" y="310375"/>
            <a:ext cx="3482625" cy="21534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9"/>
          <p:cNvSpPr txBox="1"/>
          <p:nvPr/>
        </p:nvSpPr>
        <p:spPr>
          <a:xfrm>
            <a:off x="1205625" y="2783025"/>
            <a:ext cx="67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9DAF8"/>
                </a:solidFill>
              </a:rPr>
              <a:t>+M</a:t>
            </a:r>
            <a:endParaRPr sz="1800">
              <a:solidFill>
                <a:srgbClr val="C9DAF8"/>
              </a:solidFill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3014750" y="2783025"/>
            <a:ext cx="59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EAD3"/>
                </a:solidFill>
              </a:rPr>
              <a:t>-B</a:t>
            </a:r>
            <a:endParaRPr sz="1800">
              <a:solidFill>
                <a:srgbClr val="D9EAD3"/>
              </a:solidFill>
            </a:endParaRPr>
          </a:p>
        </p:txBody>
      </p:sp>
      <p:pic>
        <p:nvPicPr>
          <p:cNvPr id="156" name="Google Shape;15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 title="Chart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83275" y="2571750"/>
            <a:ext cx="3482625" cy="21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/>
        </p:nvSpPr>
        <p:spPr>
          <a:xfrm>
            <a:off x="5440525" y="2001500"/>
            <a:ext cx="3649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+M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6123250" y="2001500"/>
            <a:ext cx="290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+B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6789400" y="2001500"/>
            <a:ext cx="2853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-M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7469225" y="2001500"/>
            <a:ext cx="371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-B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65" name="Google Shape;165;p19"/>
          <p:cNvSpPr txBox="1"/>
          <p:nvPr/>
        </p:nvSpPr>
        <p:spPr>
          <a:xfrm>
            <a:off x="4689175" y="480825"/>
            <a:ext cx="5152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highlight>
                  <a:schemeClr val="lt1"/>
                </a:highlight>
              </a:rPr>
              <a:t>+=Live AMF, -= Sterile AMF, M= Milorganite, B= Blue Chip</a:t>
            </a:r>
            <a:endParaRPr sz="70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0"/>
          <p:cNvPicPr preferRelativeResize="0"/>
          <p:nvPr/>
        </p:nvPicPr>
        <p:blipFill rotWithShape="1">
          <a:blip r:embed="rId3">
            <a:alphaModFix/>
          </a:blip>
          <a:srcRect b="14947" l="15140" r="49891" t="14145"/>
          <a:stretch/>
        </p:blipFill>
        <p:spPr>
          <a:xfrm>
            <a:off x="7884389" y="163199"/>
            <a:ext cx="1538949" cy="312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>
            <p:ph idx="1" type="body"/>
          </p:nvPr>
        </p:nvSpPr>
        <p:spPr>
          <a:xfrm>
            <a:off x="311700" y="1107750"/>
            <a:ext cx="8520600" cy="34164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+B highest survival rate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+M &amp; -B </a:t>
            </a:r>
            <a:r>
              <a:rPr lang="en">
                <a:solidFill>
                  <a:schemeClr val="lt1"/>
                </a:solidFill>
              </a:rPr>
              <a:t>tied</a:t>
            </a:r>
            <a:r>
              <a:rPr lang="en">
                <a:solidFill>
                  <a:schemeClr val="lt1"/>
                </a:solidFill>
              </a:rPr>
              <a:t> in survival rate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 sz="1400">
                <a:solidFill>
                  <a:schemeClr val="lt1"/>
                </a:solidFill>
              </a:rPr>
              <a:t>+M tallest</a:t>
            </a:r>
            <a:r>
              <a:rPr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2" name="Google Shape;17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Martian Corn Results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5268750" y="815250"/>
            <a:ext cx="339900" cy="29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1/6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8506900" y="23883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5" name="Google Shape;17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600" y="2947973"/>
            <a:ext cx="1475301" cy="190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1425" y="2947973"/>
            <a:ext cx="1475301" cy="190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9440" y="3034413"/>
            <a:ext cx="1313624" cy="17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 rotWithShape="1">
          <a:blip r:embed="rId6">
            <a:alphaModFix/>
          </a:blip>
          <a:srcRect b="7191" l="0" r="0" t="7199"/>
          <a:stretch/>
        </p:blipFill>
        <p:spPr>
          <a:xfrm>
            <a:off x="2792861" y="3021987"/>
            <a:ext cx="1332427" cy="176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 title="Chart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5850" y="98375"/>
            <a:ext cx="3762426" cy="232643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0"/>
          <p:cNvSpPr txBox="1"/>
          <p:nvPr/>
        </p:nvSpPr>
        <p:spPr>
          <a:xfrm>
            <a:off x="1149450" y="3034425"/>
            <a:ext cx="65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A86E8"/>
                </a:solidFill>
              </a:rPr>
              <a:t>+M</a:t>
            </a:r>
            <a:endParaRPr sz="1800">
              <a:solidFill>
                <a:srgbClr val="4A86E8"/>
              </a:solidFill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2790475" y="3034425"/>
            <a:ext cx="82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AA84F"/>
                </a:solidFill>
              </a:rPr>
              <a:t>-B</a:t>
            </a:r>
            <a:endParaRPr sz="1800">
              <a:solidFill>
                <a:srgbClr val="6AA84F"/>
              </a:solidFill>
            </a:endParaRPr>
          </a:p>
        </p:txBody>
      </p:sp>
      <p:pic>
        <p:nvPicPr>
          <p:cNvPr id="182" name="Google Shape;18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 title="Chart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25862" y="2530325"/>
            <a:ext cx="3762408" cy="23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/>
        </p:nvSpPr>
        <p:spPr>
          <a:xfrm>
            <a:off x="5118475" y="1956750"/>
            <a:ext cx="3649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+M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5860975" y="1956750"/>
            <a:ext cx="290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+B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6610500" y="1956750"/>
            <a:ext cx="2853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-M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7326100" y="1956750"/>
            <a:ext cx="371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chemeClr val="lt1"/>
                </a:highlight>
              </a:rPr>
              <a:t>-B</a:t>
            </a:r>
            <a:endParaRPr sz="9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91" name="Google Shape;191;p20"/>
          <p:cNvSpPr txBox="1"/>
          <p:nvPr/>
        </p:nvSpPr>
        <p:spPr>
          <a:xfrm>
            <a:off x="4402925" y="284025"/>
            <a:ext cx="5152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highlight>
                  <a:schemeClr val="lt1"/>
                </a:highlight>
              </a:rPr>
              <a:t>+=Live AMF, -= Sterile AMF, M= Milorganite, B= Blue Chip</a:t>
            </a:r>
            <a:endParaRPr sz="70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1225" y="4075150"/>
            <a:ext cx="799101" cy="10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1782" y="4143350"/>
            <a:ext cx="688768" cy="9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5">
            <a:alphaModFix/>
          </a:blip>
          <a:srcRect b="1257" l="0" r="0" t="30380"/>
          <a:stretch/>
        </p:blipFill>
        <p:spPr>
          <a:xfrm>
            <a:off x="6339025" y="0"/>
            <a:ext cx="2619625" cy="17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5151D">
              <a:alpha val="76450"/>
            </a:srgbClr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Combined Preliminary Results</a:t>
            </a:r>
            <a:endParaRPr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00" name="Google Shape;2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4562" y="1389000"/>
            <a:ext cx="3600915" cy="27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75" y="4225125"/>
            <a:ext cx="943242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913" y="4149572"/>
            <a:ext cx="872925" cy="10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 title="Chart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850" y="1389000"/>
            <a:ext cx="4576149" cy="276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7626" y="1466237"/>
            <a:ext cx="3474775" cy="26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B6EA1176-2057-4F99-9FA2-412B39B5D2CB}"/>
</file>

<file path=customXml/itemProps2.xml><?xml version="1.0" encoding="utf-8"?>
<ds:datastoreItem xmlns:ds="http://schemas.openxmlformats.org/officeDocument/2006/customXml" ds:itemID="{A5112FD7-65F5-4875-8623-C95CD8D73BF2}"/>
</file>

<file path=customXml/itemProps3.xml><?xml version="1.0" encoding="utf-8"?>
<ds:datastoreItem xmlns:ds="http://schemas.openxmlformats.org/officeDocument/2006/customXml" ds:itemID="{996C7914-6024-47C7-921F-56C87E258E52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